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3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0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4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7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1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5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E825-0FDD-4B88-A01B-99782134025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9CFD-6D72-4FB9-99CD-15CBA742B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7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5408022"/>
            <a:ext cx="541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The Inscribing of the Paschal Candle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"/>
          <a:stretch/>
        </p:blipFill>
        <p:spPr>
          <a:xfrm>
            <a:off x="4720699" y="1"/>
            <a:ext cx="7471301" cy="6857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15" y="0"/>
            <a:ext cx="462637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301" y="661811"/>
            <a:ext cx="2234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Christ,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y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esterday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today.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87440" y="1370584"/>
            <a:ext cx="0" cy="3703320"/>
          </a:xfrm>
          <a:prstGeom prst="line">
            <a:avLst/>
          </a:prstGeom>
          <a:ln w="2540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41240" y="2611120"/>
            <a:ext cx="2692400" cy="0"/>
          </a:xfrm>
          <a:prstGeom prst="line">
            <a:avLst/>
          </a:prstGeom>
          <a:ln w="2540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6301" y="2630696"/>
            <a:ext cx="3108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The beginning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the end.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345" y="190359"/>
            <a:ext cx="784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endParaRPr lang="en-GB" sz="7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1865" y="5171934"/>
            <a:ext cx="872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Ω</a:t>
            </a:r>
            <a:endParaRPr lang="en-GB" sz="7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5278" y="190885"/>
            <a:ext cx="1729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err="1" smtClean="0">
                <a:solidFill>
                  <a:srgbClr val="C3003F"/>
                </a:solidFill>
                <a:latin typeface="Adobe Garamond Pro" panose="02020502060506020403" pitchFamily="18" charset="0"/>
              </a:rPr>
              <a:t>lpha</a:t>
            </a:r>
            <a:endParaRPr lang="en-GB" sz="7200" dirty="0">
              <a:latin typeface="Adobe Garamond Pro" panose="020205020605060204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5029" y="5190984"/>
            <a:ext cx="2061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mega</a:t>
            </a:r>
            <a:endParaRPr lang="en-GB" sz="7200" dirty="0">
              <a:latin typeface="Adobe Garamond Pro" panose="02020502060506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868" y="653735"/>
            <a:ext cx="181331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All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t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ime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b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elongs 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t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o</a:t>
            </a:r>
          </a:p>
          <a:p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Him</a:t>
            </a:r>
            <a:endParaRPr lang="en-GB" sz="40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2245" y="141079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2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5029" y="140047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0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301" y="3853727"/>
            <a:ext cx="11176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all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the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ges.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2074" y="275117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2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826" y="653735"/>
            <a:ext cx="2262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To </a:t>
            </a:r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Him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be glory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power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8234" y="2751172"/>
            <a:ext cx="646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1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667" y="2492320"/>
            <a:ext cx="2640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t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hrough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e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very age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for ever.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Amen.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6067163" y="1103786"/>
            <a:ext cx="251383" cy="853905"/>
          </a:xfrm>
          <a:prstGeom prst="rect">
            <a:avLst/>
          </a:prstGeom>
          <a:scene3d>
            <a:camera prst="orthographicFront">
              <a:rot lat="0" lon="3600000" rev="0"/>
            </a:camera>
            <a:lightRig rig="threePt" dir="t"/>
          </a:scene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6105993" y="2190592"/>
            <a:ext cx="251383" cy="853905"/>
          </a:xfrm>
          <a:prstGeom prst="rect">
            <a:avLst/>
          </a:prstGeom>
          <a:scene3d>
            <a:camera prst="orthographicFront">
              <a:rot lat="0" lon="3600000" rev="0"/>
            </a:camera>
            <a:lightRig rig="threePt" dir="t"/>
          </a:scene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6061747" y="4262607"/>
            <a:ext cx="251383" cy="853905"/>
          </a:xfrm>
          <a:prstGeom prst="rect">
            <a:avLst/>
          </a:prstGeom>
          <a:scene3d>
            <a:camera prst="orthographicFront">
              <a:rot lat="0" lon="3600000" rev="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4842745" y="2173851"/>
            <a:ext cx="251383" cy="853905"/>
          </a:xfrm>
          <a:prstGeom prst="rect">
            <a:avLst/>
          </a:prstGeom>
          <a:scene3d>
            <a:camera prst="orthographicFront">
              <a:rot lat="0" lon="3600000" rev="0"/>
            </a:camera>
            <a:lightRig rig="threePt" dir="t"/>
          </a:scene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7319905" y="2203744"/>
            <a:ext cx="251383" cy="853905"/>
          </a:xfrm>
          <a:prstGeom prst="rect">
            <a:avLst/>
          </a:prstGeom>
          <a:scene3d>
            <a:camera prst="orthographicFront">
              <a:rot lat="0" lon="3600000" rev="0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772673" y="653735"/>
            <a:ext cx="1539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By </a:t>
            </a:r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His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holy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2673" y="1909412"/>
            <a:ext cx="2635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glorious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wounds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747" y="3177492"/>
            <a:ext cx="2393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m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ay </a:t>
            </a:r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Christ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the </a:t>
            </a:r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Lord</a:t>
            </a:r>
            <a:endParaRPr lang="en-GB" sz="40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260" y="4337600"/>
            <a:ext cx="1863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g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uard us</a:t>
            </a:r>
            <a:endParaRPr lang="en-GB" sz="40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2673" y="4989601"/>
            <a:ext cx="3134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protect us.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Amen.</a:t>
            </a:r>
            <a:endParaRPr lang="en-GB" sz="40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327" y="-18161"/>
            <a:ext cx="9157401" cy="68680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78" r="5346" b="-278"/>
          <a:stretch/>
        </p:blipFill>
        <p:spPr>
          <a:xfrm>
            <a:off x="3935035" y="-18161"/>
            <a:ext cx="8324491" cy="691012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143125" y="3951501"/>
            <a:ext cx="0" cy="1239483"/>
          </a:xfrm>
          <a:prstGeom prst="line">
            <a:avLst/>
          </a:prstGeom>
          <a:ln w="762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28190" y="4337600"/>
            <a:ext cx="629260" cy="0"/>
          </a:xfrm>
          <a:prstGeom prst="line">
            <a:avLst/>
          </a:prstGeom>
          <a:ln w="762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41483" y="34552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3003F"/>
                </a:solidFill>
              </a:rPr>
              <a:t>A</a:t>
            </a:r>
            <a:endParaRPr lang="en-GB" sz="2800" b="1" dirty="0">
              <a:solidFill>
                <a:srgbClr val="C3003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37543" y="5191899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3003F"/>
                </a:solidFill>
              </a:rPr>
              <a:t>Ω</a:t>
            </a:r>
            <a:endParaRPr lang="en-GB" sz="2800" b="1" dirty="0">
              <a:solidFill>
                <a:srgbClr val="C3003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1801" y="39044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2</a:t>
            </a:r>
            <a:endParaRPr lang="en-GB" sz="24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5224" y="39042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0</a:t>
            </a:r>
            <a:endParaRPr lang="en-GB" sz="24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20440" y="43305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2</a:t>
            </a:r>
            <a:endParaRPr lang="en-GB" sz="24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54201" y="43215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3003F"/>
                </a:solidFill>
                <a:latin typeface="Adobe Garamond Pro" panose="02020502060506020403" pitchFamily="18" charset="0"/>
              </a:rPr>
              <a:t>1</a:t>
            </a:r>
            <a:endParaRPr lang="en-GB" sz="24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50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500"/>
                            </p:stCondLst>
                            <p:childTnLst>
                              <p:par>
                                <p:cTn id="2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500"/>
                            </p:stCondLst>
                            <p:childTnLst>
                              <p:par>
                                <p:cTn id="2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00"/>
                            </p:stCondLst>
                            <p:childTnLst>
                              <p:par>
                                <p:cTn id="3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500"/>
                            </p:stCondLst>
                            <p:childTnLst>
                              <p:par>
                                <p:cTn id="3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85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90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9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10" grpId="0" build="p"/>
      <p:bldP spid="10" grpId="1" build="allAtOnce"/>
      <p:bldP spid="11" grpId="0" build="p"/>
      <p:bldP spid="12" grpId="0"/>
      <p:bldP spid="15" grpId="0" build="p"/>
      <p:bldP spid="15" grpId="1" build="allAtOnce"/>
      <p:bldP spid="16" grpId="0" build="p"/>
      <p:bldP spid="16" grpId="1" build="allAtOnce"/>
      <p:bldP spid="17" grpId="0" build="p"/>
      <p:bldP spid="17" grpId="1" build="allAtOnce"/>
      <p:bldP spid="18" grpId="0"/>
      <p:bldP spid="19" grpId="0"/>
      <p:bldP spid="20" grpId="0" build="p"/>
      <p:bldP spid="20" grpId="1" build="allAtOnce"/>
      <p:bldP spid="21" grpId="0"/>
      <p:bldP spid="22" grpId="0" build="p"/>
      <p:bldP spid="22" grpId="1" build="allAtOnce"/>
      <p:bldP spid="23" grpId="0" uiExpand="1"/>
      <p:bldP spid="24" grpId="0" uiExpand="1" build="p"/>
      <p:bldP spid="24" grpId="1" build="allAtOnce"/>
      <p:bldP spid="2" grpId="0" uiExpand="1" build="p"/>
      <p:bldP spid="31" grpId="0" uiExpand="1" build="p"/>
      <p:bldP spid="32" grpId="0" uiExpand="1" build="p"/>
      <p:bldP spid="33" grpId="0" build="p"/>
      <p:bldP spid="34" grpId="0" uiExpand="1" build="p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4645" y="4710030"/>
            <a:ext cx="65530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>
                <a:solidFill>
                  <a:schemeClr val="bg1"/>
                </a:solidFill>
              </a:rPr>
              <a:t>The Inscribing of the Paschal Candle</a:t>
            </a:r>
          </a:p>
          <a:p>
            <a:pPr algn="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Text 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  <a:t>Roman Missal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© 2010 International Committee on English in the Liturgy</a:t>
            </a:r>
          </a:p>
          <a:p>
            <a:pPr algn="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Icon 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  <a:t>Christ the Teacher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 © 2014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Jesuit Institute London</a:t>
            </a:r>
          </a:p>
          <a:p>
            <a:pPr algn="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Sketch for the </a:t>
            </a:r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Crucifixion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(1946) by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Graham Sutherland (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1903-1980)</a:t>
            </a:r>
          </a:p>
          <a:p>
            <a:pPr algn="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PowerPoint animation © 2018 Jesuit Institute London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15" y="0"/>
            <a:ext cx="462637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301" y="661811"/>
            <a:ext cx="2234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Christ,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y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esterday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today.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87440" y="1370584"/>
            <a:ext cx="0" cy="3703320"/>
          </a:xfrm>
          <a:prstGeom prst="line">
            <a:avLst/>
          </a:prstGeom>
          <a:ln w="2540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41240" y="2611120"/>
            <a:ext cx="2692400" cy="0"/>
          </a:xfrm>
          <a:prstGeom prst="line">
            <a:avLst/>
          </a:prstGeom>
          <a:ln w="2540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6301" y="2630696"/>
            <a:ext cx="3108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The beginning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the end.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345" y="190359"/>
            <a:ext cx="784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endParaRPr lang="en-GB" sz="7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1865" y="5171934"/>
            <a:ext cx="872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Ω</a:t>
            </a:r>
            <a:endParaRPr lang="en-GB" sz="7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5278" y="190885"/>
            <a:ext cx="1729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err="1" smtClean="0">
                <a:solidFill>
                  <a:srgbClr val="C3003F"/>
                </a:solidFill>
                <a:latin typeface="Adobe Garamond Pro" panose="02020502060506020403" pitchFamily="18" charset="0"/>
              </a:rPr>
              <a:t>lpha</a:t>
            </a:r>
            <a:endParaRPr lang="en-GB" sz="7200" dirty="0">
              <a:latin typeface="Adobe Garamond Pro" panose="020205020605060204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5029" y="5190984"/>
            <a:ext cx="2061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mega</a:t>
            </a:r>
            <a:endParaRPr lang="en-GB" sz="7200" dirty="0">
              <a:latin typeface="Adobe Garamond Pro" panose="02020502060506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868" y="653735"/>
            <a:ext cx="181331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All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t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ime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b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elongs 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t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o</a:t>
            </a:r>
          </a:p>
          <a:p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Him</a:t>
            </a:r>
            <a:endParaRPr lang="en-GB" sz="40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2245" y="141079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2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5029" y="140047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0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301" y="3853727"/>
            <a:ext cx="11176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all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the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ges.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2074" y="275117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1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323" y="641031"/>
            <a:ext cx="2262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To </a:t>
            </a:r>
            <a:r>
              <a:rPr lang="en-GB" sz="40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Him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be glory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power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5029" y="275117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8</a:t>
            </a:r>
            <a:endParaRPr lang="en-GB" sz="7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667" y="2492320"/>
            <a:ext cx="2640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t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hrough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e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very age</a:t>
            </a:r>
          </a:p>
          <a:p>
            <a:r>
              <a:rPr lang="en-GB" sz="4000" dirty="0">
                <a:solidFill>
                  <a:schemeClr val="bg1"/>
                </a:solidFill>
                <a:latin typeface="Adobe Garamond Pro" panose="02020502060506020403" pitchFamily="18" charset="0"/>
              </a:rPr>
              <a:t>a</a:t>
            </a:r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nd for ever.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Amen.</a:t>
            </a:r>
            <a:endParaRPr lang="en-GB" sz="4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782" y="-10052"/>
            <a:ext cx="9157401" cy="68680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78" r="5346" b="-278"/>
          <a:stretch/>
        </p:blipFill>
        <p:spPr>
          <a:xfrm>
            <a:off x="3867509" y="0"/>
            <a:ext cx="8324491" cy="687810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143125" y="3951501"/>
            <a:ext cx="0" cy="1239483"/>
          </a:xfrm>
          <a:prstGeom prst="line">
            <a:avLst/>
          </a:prstGeom>
          <a:ln w="762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28190" y="4337600"/>
            <a:ext cx="629260" cy="0"/>
          </a:xfrm>
          <a:prstGeom prst="line">
            <a:avLst/>
          </a:prstGeom>
          <a:ln w="76200">
            <a:solidFill>
              <a:srgbClr val="C3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41483" y="34552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3003F"/>
                </a:solidFill>
              </a:rPr>
              <a:t>A</a:t>
            </a:r>
            <a:endParaRPr lang="en-GB" sz="2800" b="1" dirty="0">
              <a:solidFill>
                <a:srgbClr val="C3003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37543" y="5191899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3003F"/>
                </a:solidFill>
              </a:rPr>
              <a:t>Ω</a:t>
            </a:r>
            <a:endParaRPr lang="en-GB" sz="2800" b="1" dirty="0">
              <a:solidFill>
                <a:srgbClr val="C3003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1801" y="39044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2</a:t>
            </a:r>
            <a:endParaRPr lang="en-GB" sz="24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5224" y="39042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0</a:t>
            </a:r>
            <a:endParaRPr lang="en-GB" sz="24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20440" y="43305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3003F"/>
                </a:solidFill>
                <a:latin typeface="Adobe Garamond Pro" panose="02020502060506020403" pitchFamily="18" charset="0"/>
              </a:rPr>
              <a:t>1</a:t>
            </a:r>
            <a:endParaRPr lang="en-GB" sz="2400" dirty="0">
              <a:solidFill>
                <a:srgbClr val="C3003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54201" y="43215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3003F"/>
                </a:solidFill>
                <a:latin typeface="Adobe Garamond Pro" panose="02020502060506020403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2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50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10" grpId="0" build="p"/>
      <p:bldP spid="10" grpId="1" build="allAtOnce"/>
      <p:bldP spid="11" grpId="0" build="p"/>
      <p:bldP spid="12" grpId="0"/>
      <p:bldP spid="15" grpId="0" build="p"/>
      <p:bldP spid="15" grpId="1" build="allAtOnce"/>
      <p:bldP spid="16" grpId="0" build="p"/>
      <p:bldP spid="16" grpId="1" build="allAtOnce"/>
      <p:bldP spid="17" grpId="0" build="p"/>
      <p:bldP spid="17" grpId="1" build="allAtOnce"/>
      <p:bldP spid="18" grpId="0"/>
      <p:bldP spid="19" grpId="0"/>
      <p:bldP spid="20" grpId="0" build="p"/>
      <p:bldP spid="20" grpId="1" build="allAtOnce"/>
      <p:bldP spid="21" grpId="0"/>
      <p:bldP spid="22" grpId="0" build="p"/>
      <p:bldP spid="22" grpId="1" build="allAtOnce"/>
      <p:bldP spid="23" grpId="0" uiExpand="1"/>
      <p:bldP spid="24" grpId="0" uiExpand="1" build="p"/>
      <p:bldP spid="24" grpId="1" build="allAtOnce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173</Words>
  <Application>Microsoft Office PowerPoint</Application>
  <PresentationFormat>Widescreen</PresentationFormat>
  <Paragraphs>85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Adobe Garamond 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aporter</dc:creator>
  <cp:lastModifiedBy>aporter</cp:lastModifiedBy>
  <cp:revision>22</cp:revision>
  <dcterms:created xsi:type="dcterms:W3CDTF">2018-03-27T17:16:02Z</dcterms:created>
  <dcterms:modified xsi:type="dcterms:W3CDTF">2021-04-20T15:19:09Z</dcterms:modified>
</cp:coreProperties>
</file>